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mp4" ContentType="video/mp4"/>
  <Default Extension="vml" ContentType="application/vnd.openxmlformats-officedocument.vmlDrawing"/>
  <Default Extension="tif" ContentType="image/tiff"/>
  <Default Extension="png" ContentType="image/png"/>
  <Default Extension="bin" ContentType="application/vnd.openxmlformats-officedocument.oleObject"/>
  <Default Extension="rels" ContentType="application/vnd.openxmlformats-package.relationships+xml"/>
  <Default Extension="avi" ContentType="video/x-msvide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83" r:id="rId4"/>
    <p:sldId id="290" r:id="rId5"/>
    <p:sldId id="292" r:id="rId6"/>
    <p:sldId id="293" r:id="rId7"/>
    <p:sldId id="294" r:id="rId8"/>
    <p:sldId id="295" r:id="rId9"/>
    <p:sldId id="296" r:id="rId10"/>
    <p:sldId id="27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53"/>
  </p:normalViewPr>
  <p:slideViewPr>
    <p:cSldViewPr snapToGrid="0" snapToObjects="1">
      <p:cViewPr>
        <p:scale>
          <a:sx n="110" d="100"/>
          <a:sy n="110" d="100"/>
        </p:scale>
        <p:origin x="48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5/4/18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5.jpg"/><Relationship Id="rId5" Type="http://schemas.openxmlformats.org/officeDocument/2006/relationships/image" Target="../media/image26.tiff"/><Relationship Id="rId6" Type="http://schemas.openxmlformats.org/officeDocument/2006/relationships/image" Target="../media/image27.png"/><Relationship Id="rId7" Type="http://schemas.openxmlformats.org/officeDocument/2006/relationships/image" Target="../media/image28.tif"/><Relationship Id="rId8" Type="http://schemas.openxmlformats.org/officeDocument/2006/relationships/image" Target="../media/image29.tiff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tif"/><Relationship Id="rId7" Type="http://schemas.openxmlformats.org/officeDocument/2006/relationships/image" Target="../media/image38.tif"/><Relationship Id="rId8" Type="http://schemas.openxmlformats.org/officeDocument/2006/relationships/image" Target="../media/image39.tiff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2.emf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6.png"/><Relationship Id="rId5" Type="http://schemas.openxmlformats.org/officeDocument/2006/relationships/image" Target="../media/image57.tiff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 smtClean="0"/>
              <a:t>Stefan P. Domino </a:t>
            </a:r>
          </a:p>
          <a:p>
            <a:r>
              <a:rPr lang="en-US" dirty="0" smtClean="0"/>
              <a:t>Computational Thermal and Fluid Mechanics</a:t>
            </a:r>
          </a:p>
          <a:p>
            <a:r>
              <a:rPr lang="en-US" dirty="0" smtClean="0"/>
              <a:t>Sandia </a:t>
            </a:r>
            <a:r>
              <a:rPr lang="en-US" smtClean="0"/>
              <a:t>National Laboratories </a:t>
            </a:r>
            <a:r>
              <a:rPr lang="mr-IN" smtClean="0"/>
              <a:t>SAND2018-4619 </a:t>
            </a:r>
            <a:r>
              <a:rPr lang="mr-IN"/>
              <a:t>PE</a:t>
            </a:r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Guest Lecture Stanford ME469:</a:t>
            </a:r>
            <a:br>
              <a:rPr lang="en-US" dirty="0" smtClean="0"/>
            </a:br>
            <a:r>
              <a:rPr lang="en-US" dirty="0" err="1" smtClean="0"/>
              <a:t>Nalu</a:t>
            </a:r>
            <a:r>
              <a:rPr lang="en-US" dirty="0" smtClean="0"/>
              <a:t>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 smtClean="0"/>
              <a:t>Nalu</a:t>
            </a:r>
            <a:r>
              <a:rPr lang="en-US" dirty="0" smtClean="0"/>
              <a:t> Overview: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Nalu’s</a:t>
            </a:r>
            <a:r>
              <a:rPr lang="en-US" dirty="0" smtClean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Funded through ASC, ECP, A2e, ASCR, and LDRD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Nalu</a:t>
            </a:r>
            <a:r>
              <a:rPr lang="en-US" dirty="0" smtClean="0"/>
              <a:t> Overview: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Nalu</a:t>
            </a:r>
            <a:r>
              <a:rPr lang="en-US" dirty="0" smtClean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Supported </a:t>
            </a:r>
            <a:r>
              <a:rPr lang="en-US" dirty="0" err="1" smtClean="0"/>
              <a:t>Numerics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Multiphysics: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Technology Provided to </a:t>
            </a:r>
            <a:r>
              <a:rPr lang="en-US" dirty="0" err="1" smtClean="0"/>
              <a:t>Nalu</a:t>
            </a:r>
            <a:r>
              <a:rPr lang="en-US" dirty="0" smtClean="0"/>
              <a:t> Origination:</a:t>
            </a:r>
            <a:br>
              <a:rPr lang="en-US" dirty="0" smtClean="0"/>
            </a:br>
            <a:r>
              <a:rPr lang="en-US" dirty="0" smtClean="0"/>
              <a:t>Advanced Simulation and Computing Sierra/Fuego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Use-case characterized by a highly </a:t>
            </a:r>
            <a:r>
              <a:rPr lang="en-US" dirty="0" err="1" smtClean="0"/>
              <a:t>sooting</a:t>
            </a:r>
            <a:r>
              <a:rPr lang="en-US" dirty="0" smtClean="0"/>
              <a:t>, turbulent, reacting flow with Participating Media Radiation (PMR), Conjugate Heat Transfer (CHT), and propellant </a:t>
            </a:r>
            <a:r>
              <a:rPr lang="en-US" dirty="0" err="1" smtClean="0"/>
              <a:t>mutiphysics</a:t>
            </a:r>
            <a:r>
              <a:rPr lang="en-US" dirty="0" smtClean="0"/>
              <a:t>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Complex geometry has driven a generalized, hybrid unstructured discretization approach supporting Hex8, Tet4, Wedge6, and Pyramid5 elements in addition to arbitrary promotion of Hex8 to Hex27, Hex64, etc.</a:t>
            </a:r>
            <a:endParaRPr lang="en-US" dirty="0"/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0223"/>
            <a:ext cx="2286000" cy="1621380"/>
          </a:xfrm>
          <a:prstGeom prst="rect">
            <a:avLst/>
          </a:prstGeom>
        </p:spPr>
      </p:pic>
      <p:pic>
        <p:nvPicPr>
          <p:cNvPr id="22" name="fireAbov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0086" r="35813"/>
          <a:stretch/>
        </p:blipFill>
        <p:spPr>
          <a:xfrm>
            <a:off x="3220354" y="2657841"/>
            <a:ext cx="2286000" cy="1400612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3102347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3022010"/>
            <a:ext cx="1933182" cy="1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Beyond 32-bit Computing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Next Generation Platforms were advocated to overcome poor MPI scaling and power needs to support </a:t>
            </a:r>
            <a:r>
              <a:rPr lang="en-US" dirty="0" err="1" smtClean="0"/>
              <a:t>Exascale</a:t>
            </a:r>
            <a:r>
              <a:rPr lang="en-US" dirty="0" smtClean="0"/>
              <a:t> computing (10</a:t>
            </a:r>
            <a:r>
              <a:rPr lang="en-US" baseline="30000" dirty="0" smtClean="0"/>
              <a:t>18</a:t>
            </a:r>
            <a:r>
              <a:rPr lang="en-US" dirty="0" smtClean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latform architectures are not yet known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(     )</a:t>
            </a:r>
            <a:endParaRPr lang="en-US" sz="9600" dirty="0"/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Lucida Sans Unicode"/>
              </a:rPr>
              <a:t>Sierra Toolkit/</a:t>
            </a:r>
            <a:r>
              <a:rPr lang="en-US" sz="2800" dirty="0" err="1" smtClean="0">
                <a:latin typeface="+mj-lt"/>
                <a:cs typeface="Lucida Sans Unicode"/>
              </a:rPr>
              <a:t>Trilinos</a:t>
            </a:r>
            <a:r>
              <a:rPr lang="en-US" sz="2800" dirty="0" smtClean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 smtClean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 smtClean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1350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 smtClean="0">
                <a:latin typeface="+mj-lt"/>
                <a:cs typeface="Lucida Sans Unicode"/>
              </a:rPr>
              <a:t>Investments</a:t>
            </a:r>
            <a:endParaRPr lang="en-US" sz="2800" dirty="0">
              <a:latin typeface="+mj-lt"/>
              <a:cs typeface="Lucida Sans Unicode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Physics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</a:t>
            </a:r>
            <a:r>
              <a:rPr lang="en-US" dirty="0" err="1" smtClean="0"/>
              <a:t>Discretizations</a:t>
            </a:r>
            <a:r>
              <a:rPr lang="en-US" dirty="0" smtClean="0"/>
              <a:t>: CVFEM/FEM/EBVC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core discretization used in the low Mach code base has been the Control Volume Finite Element Method, </a:t>
            </a:r>
            <a:r>
              <a:rPr lang="en-US" dirty="0" smtClean="0"/>
              <a:t>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Finite Element Method and Edge-based </a:t>
            </a:r>
            <a:r>
              <a:rPr lang="en-US" dirty="0" err="1" smtClean="0"/>
              <a:t>Vertext</a:t>
            </a:r>
            <a:r>
              <a:rPr lang="en-US" dirty="0" smtClean="0"/>
              <a:t> Centered, EBVC, are also supported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Research Platform to Evaluate Higher-Order Methods on Next Generation Platforms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As the cost of parallel assembly increases, should we strive to perform more local work? Higher-order achieves this design-point (at the cost of a larger memory footprint)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Spectral convergence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Dual-volume </a:t>
            </a:r>
          </a:p>
          <a:p>
            <a:pPr algn="ctr"/>
            <a:r>
              <a:rPr lang="en-US" dirty="0" smtClean="0"/>
              <a:t>for promoted quad4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Flow-past rotating cube</a:t>
            </a:r>
          </a:p>
          <a:p>
            <a:pPr algn="ctr"/>
            <a:r>
              <a:rPr lang="en-US" dirty="0" smtClean="0"/>
              <a:t>Re~4000, RPM~3200</a:t>
            </a:r>
          </a:p>
          <a:p>
            <a:pPr algn="ctr"/>
            <a:r>
              <a:rPr lang="en-US" dirty="0" smtClean="0"/>
              <a:t>Same node count, </a:t>
            </a:r>
          </a:p>
          <a:p>
            <a:pPr algn="ctr"/>
            <a:r>
              <a:rPr lang="en-US" dirty="0" smtClean="0"/>
              <a:t>P=1 (top) P=2 (bot)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Wind Energy Needs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Low-dissipation methods with suitable nonlinear stabilization operators to perform blade-resolved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Complex rotating blades, pitching blades, with possible yaw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Transition from low-order (near the blade) to higher-order (in the wake)</a:t>
            </a:r>
            <a:endParaRPr lang="en-US" dirty="0"/>
          </a:p>
        </p:txBody>
      </p:sp>
      <p:pic>
        <p:nvPicPr>
          <p:cNvPr id="5" name="newUQ_TV_10ms_50m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8704" y="3190869"/>
            <a:ext cx="4882057" cy="283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856" y="6219100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Vertical Axis Wind Turbine</a:t>
            </a:r>
          </a:p>
          <a:p>
            <a:pPr algn="ctr"/>
            <a:r>
              <a:rPr lang="en-US" dirty="0" smtClean="0"/>
              <a:t>(VAWT)</a:t>
            </a:r>
            <a:endParaRPr lang="en-US" dirty="0"/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987" y="3183438"/>
            <a:ext cx="2984748" cy="28451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987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Horizontal Axis Wind Turbine</a:t>
            </a:r>
          </a:p>
          <a:p>
            <a:pPr algn="ctr"/>
            <a:r>
              <a:rPr lang="en-US" dirty="0" smtClean="0"/>
              <a:t>(HAWT)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36" y="1740937"/>
            <a:ext cx="1022900" cy="135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3434" y="2852315"/>
            <a:ext cx="520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Generalized, unstructured, hybrid low-order simulations shown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76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2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Developed Open-Source BSD-clause 3 Distribution Policy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Philosophy: Open-source collaborations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https://</a:t>
            </a:r>
            <a:r>
              <a:rPr lang="en-US" dirty="0" err="1" smtClean="0">
                <a:latin typeface="+mj-lt"/>
              </a:rPr>
              <a:t>github.com</a:t>
            </a:r>
            <a:r>
              <a:rPr lang="en-US" dirty="0" smtClean="0">
                <a:latin typeface="+mj-lt"/>
              </a:rPr>
              <a:t>/</a:t>
            </a:r>
            <a:r>
              <a:rPr lang="en-US" dirty="0" err="1" smtClean="0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3460</TotalTime>
  <Words>473</Words>
  <Application>Microsoft Macintosh PowerPoint</Application>
  <PresentationFormat>On-screen Show (4:3)</PresentationFormat>
  <Paragraphs>80</Paragraphs>
  <Slides>10</Slides>
  <Notes>1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Garamond</vt:lpstr>
      <vt:lpstr>Gill Sans MT</vt:lpstr>
      <vt:lpstr>Lucida Sans Unicode</vt:lpstr>
      <vt:lpstr>Trebuchet MS</vt:lpstr>
      <vt:lpstr>Wingdings</vt:lpstr>
      <vt:lpstr>Arial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Supported Physics</vt:lpstr>
      <vt:lpstr>Supported Discretizations: CVFEM/FEM/EBVC</vt:lpstr>
      <vt:lpstr>Scientific Research Platform to Evaluate Higher-Order Methods on Next Generation Platforms</vt:lpstr>
      <vt:lpstr>Unique Wind Energy Needs</vt:lpstr>
      <vt:lpstr>Developed Open-Source BSD-clause 3 Distribution Policy</vt:lpstr>
      <vt:lpstr>Nalu Overview: Conclusion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101</cp:revision>
  <cp:lastPrinted>2018-04-25T01:24:59Z</cp:lastPrinted>
  <dcterms:created xsi:type="dcterms:W3CDTF">2017-10-14T01:15:26Z</dcterms:created>
  <dcterms:modified xsi:type="dcterms:W3CDTF">2018-05-04T21:19:18Z</dcterms:modified>
</cp:coreProperties>
</file>